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82" r:id="rId2"/>
    <p:sldId id="383" r:id="rId3"/>
    <p:sldId id="390" r:id="rId4"/>
    <p:sldId id="389" r:id="rId5"/>
  </p:sldIdLst>
  <p:sldSz cx="12192000" cy="6858000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F5FC"/>
    <a:srgbClr val="0B4461"/>
    <a:srgbClr val="E65D00"/>
    <a:srgbClr val="FF6600"/>
    <a:srgbClr val="3090AE"/>
    <a:srgbClr val="E1CCF0"/>
    <a:srgbClr val="FFFFEF"/>
    <a:srgbClr val="EAEAEA"/>
    <a:srgbClr val="F9F9F9"/>
    <a:srgbClr val="FDF1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61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984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5347"/>
          </a:xfrm>
          <a:prstGeom prst="rect">
            <a:avLst/>
          </a:prstGeom>
        </p:spPr>
        <p:txBody>
          <a:bodyPr vert="horz" lIns="91438" tIns="45718" rIns="91438" bIns="4571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2"/>
            <a:ext cx="2945659" cy="495347"/>
          </a:xfrm>
          <a:prstGeom prst="rect">
            <a:avLst/>
          </a:prstGeom>
        </p:spPr>
        <p:txBody>
          <a:bodyPr vert="horz" lIns="91438" tIns="45718" rIns="91438" bIns="45718" rtlCol="0"/>
          <a:lstStyle>
            <a:lvl1pPr algn="r">
              <a:defRPr sz="1200"/>
            </a:lvl1pPr>
          </a:lstStyle>
          <a:p>
            <a:fld id="{D84C3274-10B1-4D5E-923E-B3CC99E29BC4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8" rIns="91438" bIns="4571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38" tIns="45718" rIns="91438" bIns="4571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7318"/>
            <a:ext cx="2945659" cy="495346"/>
          </a:xfrm>
          <a:prstGeom prst="rect">
            <a:avLst/>
          </a:prstGeom>
        </p:spPr>
        <p:txBody>
          <a:bodyPr vert="horz" lIns="91438" tIns="45718" rIns="91438" bIns="4571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377318"/>
            <a:ext cx="2945659" cy="495346"/>
          </a:xfrm>
          <a:prstGeom prst="rect">
            <a:avLst/>
          </a:prstGeom>
        </p:spPr>
        <p:txBody>
          <a:bodyPr vert="horz" lIns="91438" tIns="45718" rIns="91438" bIns="45718" rtlCol="0" anchor="b"/>
          <a:lstStyle>
            <a:lvl1pPr algn="r">
              <a:defRPr sz="1200"/>
            </a:lvl1pPr>
          </a:lstStyle>
          <a:p>
            <a:fld id="{42640F7E-E05A-42EB-86C3-5D79AAF03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014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obrkuban.ru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F93B-034C-4AC0-BB43-5443E9B61AD0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21BB-0B42-4318-B401-38A213CE3E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118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F93B-034C-4AC0-BB43-5443E9B61AD0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21BB-0B42-4318-B401-38A213CE3E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92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F93B-034C-4AC0-BB43-5443E9B61AD0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21BB-0B42-4318-B401-38A213CE3E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64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Doc\Мероприятия\2018-12-21 Совещание с замглавами\Заголовок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2"/>
          <a:stretch/>
        </p:blipFill>
        <p:spPr bwMode="auto">
          <a:xfrm flipH="1">
            <a:off x="1" y="0"/>
            <a:ext cx="12172493" cy="909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 userDrawn="1"/>
        </p:nvSpPr>
        <p:spPr>
          <a:xfrm>
            <a:off x="1" y="19854"/>
            <a:ext cx="12172493" cy="6817513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6" rIns="91411" bIns="45706" rtlCol="0" anchor="ctr"/>
          <a:lstStyle/>
          <a:p>
            <a:pPr algn="ctr" defTabSz="914180"/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9458" y="2869"/>
            <a:ext cx="10753195" cy="833846"/>
          </a:xfrm>
        </p:spPr>
        <p:txBody>
          <a:bodyPr lIns="35997" tIns="35997" rIns="35997" bIns="35997" anchor="ctr">
            <a:normAutofit/>
          </a:bodyPr>
          <a:lstStyle>
            <a:lvl1pPr algn="ctr">
              <a:defRPr sz="2599" b="1"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Verdana" pitchFamily="34" charset="0"/>
                <a:cs typeface="Calibri" pitchFamily="34" charset="0"/>
              </a:defRPr>
            </a:lvl1pPr>
          </a:lstStyle>
          <a:p>
            <a:r>
              <a:rPr kumimoji="0" lang="ru-RU" dirty="0"/>
              <a:t>Образец заголовка</a:t>
            </a:r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097493" y="6381331"/>
            <a:ext cx="3052064" cy="365760"/>
          </a:xfrm>
        </p:spPr>
        <p:txBody>
          <a:bodyPr/>
          <a:lstStyle>
            <a:lvl1pPr algn="r">
              <a:defRPr/>
            </a:lvl1pPr>
          </a:lstStyle>
          <a:p>
            <a:fld id="{511444F9-EEB7-4311-B5F1-97FE74C203E6}" type="datetimeFigureOut">
              <a:rPr lang="ru-RU" smtClean="0">
                <a:solidFill>
                  <a:srgbClr val="1F497D"/>
                </a:solidFill>
              </a:rPr>
              <a:pPr/>
              <a:t>01.11.2023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F497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E6D9D-2A0B-43B8-A1C3-81968A25D6EC}" type="slidenum">
              <a:rPr lang="ru-RU" smtClean="0">
                <a:solidFill>
                  <a:srgbClr val="1F497D"/>
                </a:solidFill>
              </a:rPr>
              <a:pPr/>
              <a:t>‹#›</a:t>
            </a:fld>
            <a:endParaRPr lang="ru-RU" dirty="0">
              <a:solidFill>
                <a:srgbClr val="1F497D"/>
              </a:solidFill>
            </a:endParaRPr>
          </a:p>
        </p:txBody>
      </p:sp>
      <p:grpSp>
        <p:nvGrpSpPr>
          <p:cNvPr id="13" name="Группа 12"/>
          <p:cNvGrpSpPr/>
          <p:nvPr userDrawn="1"/>
        </p:nvGrpSpPr>
        <p:grpSpPr>
          <a:xfrm>
            <a:off x="102373" y="43513"/>
            <a:ext cx="1097086" cy="1007550"/>
            <a:chOff x="102371" y="43510"/>
            <a:chExt cx="797222" cy="749970"/>
          </a:xfrm>
        </p:grpSpPr>
        <p:pic>
          <p:nvPicPr>
            <p:cNvPr id="14" name="Picture 2" descr="http://www.minobrkuban.ru/bitrix/templates/adaptive/img/header_logo.png">
              <a:hlinkClick r:id="rId3"/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371" y="98159"/>
              <a:ext cx="797222" cy="695321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4" descr="ГербКубани"/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 bwMode="auto">
            <a:xfrm>
              <a:off x="337715" y="43510"/>
              <a:ext cx="326539" cy="402308"/>
            </a:xfrm>
            <a:prstGeom prst="rect">
              <a:avLst/>
            </a:prstGeom>
            <a:noFill/>
            <a:ln>
              <a:noFill/>
            </a:ln>
            <a:effectLst>
              <a:outerShdw blurRad="101600" dir="4080000" sx="108000" sy="108000" algn="tl" rotWithShape="0">
                <a:prstClr val="black">
                  <a:alpha val="49000"/>
                </a:prstClr>
              </a:outerShdw>
            </a:effectLst>
          </p:spPr>
        </p:pic>
      </p:grpSp>
      <p:pic>
        <p:nvPicPr>
          <p:cNvPr id="2051" name="Picture 3" descr="D:\Doc\Мероприятия\2018-12-21 Совещание с замглавами\Подзаголовок.pn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" y="6674691"/>
            <a:ext cx="12172493" cy="16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4763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F93B-034C-4AC0-BB43-5443E9B61AD0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21BB-0B42-4318-B401-38A213CE3E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840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F93B-034C-4AC0-BB43-5443E9B61AD0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21BB-0B42-4318-B401-38A213CE3E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722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F93B-034C-4AC0-BB43-5443E9B61AD0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21BB-0B42-4318-B401-38A213CE3E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807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F93B-034C-4AC0-BB43-5443E9B61AD0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21BB-0B42-4318-B401-38A213CE3E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574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F93B-034C-4AC0-BB43-5443E9B61AD0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21BB-0B42-4318-B401-38A213CE3E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673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F93B-034C-4AC0-BB43-5443E9B61AD0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21BB-0B42-4318-B401-38A213CE3E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176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F93B-034C-4AC0-BB43-5443E9B61AD0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21BB-0B42-4318-B401-38A213CE3E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250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F93B-034C-4AC0-BB43-5443E9B61AD0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21BB-0B42-4318-B401-38A213CE3E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395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DF93B-034C-4AC0-BB43-5443E9B61AD0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021BB-0B42-4318-B401-38A213CE3E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229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Проверить наличие аудиторий для рассадки на 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ГВЭ по математике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938793" y="1820764"/>
            <a:ext cx="5493489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b="1" dirty="0">
                <a:solidFill>
                  <a:srgbClr val="2027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Отдельные аудитории, </a:t>
            </a:r>
            <a:endParaRPr lang="ru-RU" b="1" dirty="0" smtClean="0">
              <a:solidFill>
                <a:srgbClr val="2027B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ru-RU" b="1" dirty="0" smtClean="0">
                <a:solidFill>
                  <a:srgbClr val="2027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допускается </a:t>
            </a:r>
            <a:r>
              <a:rPr lang="ru-RU" b="1" dirty="0">
                <a:solidFill>
                  <a:srgbClr val="2027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совместная аудитория</a:t>
            </a:r>
            <a:endParaRPr lang="ru-RU" b="1" dirty="0">
              <a:solidFill>
                <a:srgbClr val="2027BA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4455" y="1768239"/>
            <a:ext cx="53497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Маркировка – «А», «К», </a:t>
            </a:r>
          </a:p>
          <a:p>
            <a:pPr marL="355600"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100, 200 номера  вариантов 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55002" y="3598666"/>
            <a:ext cx="53970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Маркировка – «С», </a:t>
            </a:r>
          </a:p>
          <a:p>
            <a:pPr marL="355600"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300 номера  вариантов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018282" y="5205466"/>
            <a:ext cx="5173718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tabLst>
                <a:tab pos="1355725" algn="l"/>
              </a:tabLst>
            </a:pP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Отдельная аудитория </a:t>
            </a:r>
          </a:p>
          <a:p>
            <a:pPr>
              <a:lnSpc>
                <a:spcPct val="115000"/>
              </a:lnSpc>
              <a:tabLst>
                <a:tab pos="1355725" algn="l"/>
              </a:tabLst>
            </a:pP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(требуется </a:t>
            </a:r>
            <a:r>
              <a:rPr lang="ru-RU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сурдоперевод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</a:t>
            </a:r>
            <a:endParaRPr lang="ru-RU" b="1" dirty="0">
              <a:solidFill>
                <a:srgbClr val="FF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1187" y="4875506"/>
            <a:ext cx="552318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/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Глухие, позднооглохшие,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слабослышащие -</a:t>
            </a:r>
          </a:p>
          <a:p>
            <a:pPr marL="355600"/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Маркировка 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«А», </a:t>
            </a:r>
            <a:endParaRPr lang="ru-RU" sz="20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/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номера 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вариантов </a:t>
            </a:r>
          </a:p>
          <a:p>
            <a:pPr marL="355600">
              <a:lnSpc>
                <a:spcPct val="100000"/>
              </a:lnSpc>
              <a:spcBef>
                <a:spcPts val="0"/>
              </a:spcBef>
            </a:pP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938793" y="3772809"/>
            <a:ext cx="4729655" cy="38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tabLst>
                <a:tab pos="1355725" algn="l"/>
              </a:tabLst>
            </a:pPr>
            <a:r>
              <a:rPr lang="ru-RU" b="1" dirty="0" smtClean="0">
                <a:solidFill>
                  <a:srgbClr val="2027BA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Отдельная аудитория</a:t>
            </a:r>
            <a:endParaRPr lang="ru-RU" b="1" dirty="0">
              <a:solidFill>
                <a:srgbClr val="2027BA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10" name="Пятиугольник 9"/>
          <p:cNvSpPr/>
          <p:nvPr/>
        </p:nvSpPr>
        <p:spPr>
          <a:xfrm rot="5400000">
            <a:off x="5951617" y="-2269013"/>
            <a:ext cx="546172" cy="6921669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658510" y="685779"/>
            <a:ext cx="10753195" cy="833846"/>
          </a:xfrm>
          <a:prstGeom prst="rect">
            <a:avLst/>
          </a:prstGeom>
        </p:spPr>
        <p:txBody>
          <a:bodyPr vert="horz" lIns="35997" tIns="35997" rIns="35997" bIns="35997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99" b="1" kern="1200"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Verdana" pitchFamily="34" charset="0"/>
                <a:cs typeface="Calibri" pitchFamily="34" charset="0"/>
              </a:defRPr>
            </a:lvl1pPr>
          </a:lstStyle>
          <a:p>
            <a:r>
              <a:rPr lang="ru-RU" dirty="0" smtClean="0">
                <a:solidFill>
                  <a:srgbClr val="FF0000"/>
                </a:solidFill>
              </a:rPr>
              <a:t>ВАЖНО</a:t>
            </a:r>
            <a:r>
              <a:rPr lang="ru-RU" dirty="0" smtClean="0">
                <a:solidFill>
                  <a:srgbClr val="0070C0"/>
                </a:solidFill>
              </a:rPr>
              <a:t> проверить в ППЭ наличие аудиторий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7" name="Двойные круглые скобки 16"/>
          <p:cNvSpPr/>
          <p:nvPr/>
        </p:nvSpPr>
        <p:spPr>
          <a:xfrm>
            <a:off x="453788" y="1343134"/>
            <a:ext cx="11381173" cy="1683881"/>
          </a:xfrm>
          <a:prstGeom prst="bracketPair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Двойные круглые скобки 17"/>
          <p:cNvSpPr/>
          <p:nvPr/>
        </p:nvSpPr>
        <p:spPr>
          <a:xfrm>
            <a:off x="453788" y="3029712"/>
            <a:ext cx="11381173" cy="1683881"/>
          </a:xfrm>
          <a:prstGeom prst="bracketPair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Двойные круглые скобки 18"/>
          <p:cNvSpPr/>
          <p:nvPr/>
        </p:nvSpPr>
        <p:spPr>
          <a:xfrm>
            <a:off x="453787" y="4715482"/>
            <a:ext cx="11381173" cy="1683881"/>
          </a:xfrm>
          <a:prstGeom prst="bracketPair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388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ятиугольник 10"/>
          <p:cNvSpPr/>
          <p:nvPr/>
        </p:nvSpPr>
        <p:spPr>
          <a:xfrm flipH="1">
            <a:off x="5660786" y="5062948"/>
            <a:ext cx="6525725" cy="1194709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ятиугольник 11"/>
          <p:cNvSpPr/>
          <p:nvPr/>
        </p:nvSpPr>
        <p:spPr>
          <a:xfrm>
            <a:off x="-5485" y="5089791"/>
            <a:ext cx="5671760" cy="1194499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ятиугольник 15"/>
          <p:cNvSpPr/>
          <p:nvPr/>
        </p:nvSpPr>
        <p:spPr>
          <a:xfrm flipH="1">
            <a:off x="5666272" y="3702468"/>
            <a:ext cx="6525725" cy="1250762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ятиугольник 16"/>
          <p:cNvSpPr/>
          <p:nvPr/>
        </p:nvSpPr>
        <p:spPr>
          <a:xfrm>
            <a:off x="-5485" y="3696490"/>
            <a:ext cx="5671760" cy="1256740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ятиугольник 17"/>
          <p:cNvSpPr/>
          <p:nvPr/>
        </p:nvSpPr>
        <p:spPr>
          <a:xfrm flipH="1">
            <a:off x="5666273" y="1305022"/>
            <a:ext cx="6525725" cy="2228294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ятиугольник 18"/>
          <p:cNvSpPr/>
          <p:nvPr/>
        </p:nvSpPr>
        <p:spPr>
          <a:xfrm>
            <a:off x="0" y="1305022"/>
            <a:ext cx="5671760" cy="2228294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маркировки на ГВЭ по математике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2301" y="1417356"/>
            <a:ext cx="5135749" cy="200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tabLst>
                <a:tab pos="1355725" algn="l"/>
              </a:tabLst>
            </a:pPr>
            <a:r>
              <a:rPr lang="ru-RU" b="1" dirty="0">
                <a:solidFill>
                  <a:srgbClr val="002060"/>
                </a:solidFill>
                <a:cs typeface="Times New Roman" pitchFamily="18" charset="0"/>
              </a:rPr>
              <a:t>Обучающиеся без ОВЗ, </a:t>
            </a:r>
            <a:endParaRPr lang="ru-RU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>
              <a:lnSpc>
                <a:spcPct val="115000"/>
              </a:lnSpc>
              <a:tabLst>
                <a:tab pos="1355725" algn="l"/>
              </a:tabLst>
            </a:pP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глухие</a:t>
            </a:r>
            <a:r>
              <a:rPr lang="ru-RU" b="1" dirty="0">
                <a:solidFill>
                  <a:srgbClr val="002060"/>
                </a:solidFill>
                <a:cs typeface="Times New Roman" pitchFamily="18" charset="0"/>
              </a:rPr>
              <a:t>, позднооглохшие, слабослышащие,  </a:t>
            </a:r>
          </a:p>
          <a:p>
            <a:pPr>
              <a:lnSpc>
                <a:spcPct val="115000"/>
              </a:lnSpc>
              <a:tabLst>
                <a:tab pos="1355725" algn="l"/>
              </a:tabLst>
            </a:pPr>
            <a:r>
              <a:rPr lang="ru-RU" b="1" dirty="0">
                <a:solidFill>
                  <a:srgbClr val="002060"/>
                </a:solidFill>
                <a:cs typeface="Times New Roman" pitchFamily="18" charset="0"/>
              </a:rPr>
              <a:t>с тяжелыми нарушениями речи, </a:t>
            </a:r>
          </a:p>
          <a:p>
            <a:pPr>
              <a:lnSpc>
                <a:spcPct val="115000"/>
              </a:lnSpc>
            </a:pPr>
            <a:r>
              <a:rPr lang="ru-RU" b="1" dirty="0">
                <a:solidFill>
                  <a:srgbClr val="002060"/>
                </a:solidFill>
                <a:cs typeface="Times New Roman" pitchFamily="18" charset="0"/>
              </a:rPr>
              <a:t>с нарушениями опорно-двигательного аппарата, </a:t>
            </a:r>
          </a:p>
          <a:p>
            <a:pPr>
              <a:lnSpc>
                <a:spcPct val="115000"/>
              </a:lnSpc>
            </a:pPr>
            <a:r>
              <a:rPr lang="ru-RU" b="1" dirty="0">
                <a:solidFill>
                  <a:srgbClr val="002060"/>
                </a:solidFill>
                <a:cs typeface="Times New Roman" pitchFamily="18" charset="0"/>
              </a:rPr>
              <a:t>с расстройством аутистического спектра (РАС), </a:t>
            </a:r>
            <a:endParaRPr lang="ru-RU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>
              <a:lnSpc>
                <a:spcPct val="115000"/>
              </a:lnSpc>
            </a:pP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обучающиеся </a:t>
            </a:r>
            <a:r>
              <a:rPr lang="ru-RU" b="1" dirty="0">
                <a:solidFill>
                  <a:srgbClr val="002060"/>
                </a:solidFill>
                <a:cs typeface="Times New Roman" pitchFamily="18" charset="0"/>
              </a:rPr>
              <a:t>с другими заболеваниями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476387" y="1920671"/>
            <a:ext cx="53497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>
              <a:lnSpc>
                <a:spcPct val="100000"/>
              </a:lnSpc>
              <a:spcBef>
                <a:spcPts val="0"/>
              </a:spcBef>
            </a:pPr>
            <a:r>
              <a:rPr lang="ru-RU" sz="2400" b="1" dirty="0">
                <a:solidFill>
                  <a:srgbClr val="FF0000"/>
                </a:solidFill>
              </a:rPr>
              <a:t>Маркировка – «А», 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 marL="355600">
              <a:lnSpc>
                <a:spcPct val="1000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rgbClr val="0070C0"/>
                </a:solidFill>
              </a:rPr>
              <a:t>100 </a:t>
            </a:r>
            <a:r>
              <a:rPr lang="ru-RU" sz="2400" b="1" dirty="0">
                <a:solidFill>
                  <a:srgbClr val="0070C0"/>
                </a:solidFill>
              </a:rPr>
              <a:t>номера  вариантов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429091" y="5244803"/>
            <a:ext cx="53970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>
              <a:lnSpc>
                <a:spcPct val="100000"/>
              </a:lnSpc>
              <a:spcBef>
                <a:spcPts val="0"/>
              </a:spcBef>
            </a:pPr>
            <a:r>
              <a:rPr lang="ru-RU" sz="2400" b="1" dirty="0">
                <a:solidFill>
                  <a:srgbClr val="FF0000"/>
                </a:solidFill>
              </a:rPr>
              <a:t>Маркировка – «К», 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 marL="355600">
              <a:lnSpc>
                <a:spcPct val="1000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rgbClr val="0070C0"/>
                </a:solidFill>
              </a:rPr>
              <a:t>200 </a:t>
            </a:r>
            <a:r>
              <a:rPr lang="ru-RU" sz="2400" b="1" dirty="0">
                <a:solidFill>
                  <a:srgbClr val="0070C0"/>
                </a:solidFill>
              </a:rPr>
              <a:t>номера  вариантов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429091" y="3819800"/>
            <a:ext cx="53970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>
              <a:lnSpc>
                <a:spcPct val="100000"/>
              </a:lnSpc>
              <a:spcBef>
                <a:spcPts val="0"/>
              </a:spcBef>
            </a:pPr>
            <a:r>
              <a:rPr lang="ru-RU" sz="2400" b="1" dirty="0">
                <a:solidFill>
                  <a:srgbClr val="FF0000"/>
                </a:solidFill>
              </a:rPr>
              <a:t>Маркировка – «С», 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 marL="355600">
              <a:lnSpc>
                <a:spcPct val="1000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rgbClr val="0070C0"/>
                </a:solidFill>
              </a:rPr>
              <a:t>300 </a:t>
            </a:r>
            <a:r>
              <a:rPr lang="ru-RU" sz="2400" b="1" dirty="0">
                <a:solidFill>
                  <a:srgbClr val="0070C0"/>
                </a:solidFill>
              </a:rPr>
              <a:t>номера  вариантов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32301" y="3921232"/>
            <a:ext cx="5354099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tabLst>
                <a:tab pos="1355725" algn="l"/>
              </a:tabLst>
            </a:pPr>
            <a:r>
              <a:rPr lang="ru-RU" b="1" dirty="0">
                <a:solidFill>
                  <a:srgbClr val="002060"/>
                </a:solidFill>
                <a:cs typeface="Times New Roman" pitchFamily="18" charset="0"/>
              </a:rPr>
              <a:t>Слепые,  поздноослепшие, слабовидящие, </a:t>
            </a:r>
          </a:p>
          <a:p>
            <a:pPr>
              <a:lnSpc>
                <a:spcPct val="115000"/>
              </a:lnSpc>
              <a:tabLst>
                <a:tab pos="1355725" algn="l"/>
              </a:tabLst>
            </a:pPr>
            <a:r>
              <a:rPr lang="ru-RU" b="1" dirty="0">
                <a:solidFill>
                  <a:srgbClr val="FF0000"/>
                </a:solidFill>
                <a:cs typeface="Times New Roman" pitchFamily="18" charset="0"/>
              </a:rPr>
              <a:t>ЭМ могут быть переведены на шрифт Брайля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44062" y="5445768"/>
            <a:ext cx="2898633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tabLst>
                <a:tab pos="1355725" algn="l"/>
              </a:tabLst>
            </a:pPr>
            <a:r>
              <a:rPr lang="ru-RU" sz="2000" b="1" dirty="0">
                <a:solidFill>
                  <a:srgbClr val="002060"/>
                </a:solidFill>
                <a:cs typeface="Times New Roman" pitchFamily="18" charset="0"/>
              </a:rPr>
              <a:t>Участники с  ЗПР</a:t>
            </a: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-761350" y="698000"/>
            <a:ext cx="10753195" cy="833846"/>
          </a:xfrm>
          <a:prstGeom prst="rect">
            <a:avLst/>
          </a:prstGeom>
        </p:spPr>
        <p:txBody>
          <a:bodyPr vert="horz" lIns="35997" tIns="35997" rIns="35997" bIns="35997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99" b="1" kern="1200"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Verdana" pitchFamily="34" charset="0"/>
                <a:cs typeface="Calibri" pitchFamily="34" charset="0"/>
              </a:defRPr>
            </a:lvl1pPr>
          </a:lstStyle>
          <a:p>
            <a:r>
              <a:rPr lang="ru-RU" dirty="0" smtClean="0">
                <a:solidFill>
                  <a:srgbClr val="FF0000"/>
                </a:solidFill>
              </a:rPr>
              <a:t>ВАЖНО</a:t>
            </a:r>
            <a:r>
              <a:rPr lang="ru-RU" dirty="0" smtClean="0">
                <a:solidFill>
                  <a:srgbClr val="0070C0"/>
                </a:solidFill>
              </a:rPr>
              <a:t> для руководителей ППЭ, членов ГЭК и организаторов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-108548" y="6043207"/>
            <a:ext cx="10753195" cy="833846"/>
          </a:xfrm>
          <a:prstGeom prst="rect">
            <a:avLst/>
          </a:prstGeom>
        </p:spPr>
        <p:txBody>
          <a:bodyPr vert="horz" lIns="35997" tIns="35997" rIns="35997" bIns="35997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99" b="1" kern="1200"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Verdana" pitchFamily="34" charset="0"/>
                <a:cs typeface="Calibri" pitchFamily="34" charset="0"/>
              </a:defRPr>
            </a:lvl1pPr>
          </a:lstStyle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Нарушение маркировки ведет к аннулированию результатов участников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031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ятиугольник 6"/>
          <p:cNvSpPr/>
          <p:nvPr/>
        </p:nvSpPr>
        <p:spPr>
          <a:xfrm rot="5400000">
            <a:off x="5951617" y="-2295649"/>
            <a:ext cx="546172" cy="6921669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Проверить наличие аудиторий для рассадки на ГВЭ </a:t>
            </a:r>
            <a:b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русскому языку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04658" y="1439784"/>
            <a:ext cx="4729655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600" b="1" dirty="0" smtClean="0">
                <a:solidFill>
                  <a:srgbClr val="2027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Отдельные аудитории, </a:t>
            </a:r>
          </a:p>
          <a:p>
            <a:pPr>
              <a:lnSpc>
                <a:spcPct val="115000"/>
              </a:lnSpc>
            </a:pPr>
            <a:r>
              <a:rPr lang="ru-RU" sz="1600" b="1" dirty="0" smtClean="0">
                <a:solidFill>
                  <a:srgbClr val="2027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допускается совместная аудитория</a:t>
            </a:r>
            <a:endParaRPr lang="ru-RU" sz="1600" b="1" dirty="0">
              <a:solidFill>
                <a:srgbClr val="2027BA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2073" y="1415783"/>
            <a:ext cx="56230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Маркировка – «А», «К», </a:t>
            </a:r>
          </a:p>
          <a:p>
            <a:pPr marL="355600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сочинение – 100, 200 номера  вариантов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67735" y="2940807"/>
            <a:ext cx="51921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Маркировка – «К», </a:t>
            </a:r>
          </a:p>
          <a:p>
            <a:pPr marL="355600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изложение с творческим заданием – 500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номера  вариантов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88908" y="3899443"/>
            <a:ext cx="554604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Маркировка – «С», </a:t>
            </a:r>
          </a:p>
          <a:p>
            <a:pPr marL="355600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сочинение – 300 номера  вариантов, </a:t>
            </a:r>
          </a:p>
          <a:p>
            <a:pPr marL="355600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изложение с творческим заданием – 600 номера  вариантов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009452" y="4010716"/>
            <a:ext cx="4612764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tabLst>
                <a:tab pos="1355725" algn="l"/>
              </a:tabLst>
            </a:pPr>
            <a:r>
              <a:rPr lang="ru-RU" sz="1600" b="1" dirty="0" smtClean="0">
                <a:solidFill>
                  <a:srgbClr val="2027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сочинение и изложение </a:t>
            </a:r>
          </a:p>
          <a:p>
            <a:pPr>
              <a:lnSpc>
                <a:spcPct val="115000"/>
              </a:lnSpc>
              <a:tabLst>
                <a:tab pos="1355725" algn="l"/>
              </a:tabLst>
            </a:pPr>
            <a:r>
              <a:rPr lang="ru-RU" sz="1600" b="1" dirty="0" smtClean="0">
                <a:solidFill>
                  <a:srgbClr val="2027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отдельные аудитории</a:t>
            </a:r>
            <a:endParaRPr lang="ru-RU" sz="1600" b="1" dirty="0">
              <a:solidFill>
                <a:srgbClr val="2027BA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032220" y="5224128"/>
            <a:ext cx="4817404" cy="351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tabLst>
                <a:tab pos="1355725" algn="l"/>
              </a:tabLst>
            </a:pPr>
            <a:r>
              <a:rPr lang="ru-RU" sz="1600" b="1" dirty="0" smtClean="0">
                <a:solidFill>
                  <a:srgbClr val="2027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Отдельная аудитория</a:t>
            </a:r>
            <a:endParaRPr lang="ru-RU" sz="1600" b="1" dirty="0">
              <a:solidFill>
                <a:srgbClr val="2027BA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67735" y="5054386"/>
            <a:ext cx="54672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Маркировка – «Д», </a:t>
            </a:r>
          </a:p>
          <a:p>
            <a:pPr marL="355600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диктант – 700 номера  вариантов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0308" y="2104166"/>
            <a:ext cx="554604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Маркировка – «А», </a:t>
            </a:r>
          </a:p>
          <a:p>
            <a:pPr marL="355600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изложение с творческим заданием – 400 номера  вариантов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977567" y="2336628"/>
            <a:ext cx="4845268" cy="351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tabLst>
                <a:tab pos="1355725" algn="l"/>
              </a:tabLst>
            </a:pPr>
            <a:r>
              <a:rPr lang="ru-RU" sz="1600" b="1" dirty="0" smtClean="0">
                <a:solidFill>
                  <a:srgbClr val="2027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Отдельная аудитория</a:t>
            </a:r>
            <a:endParaRPr lang="ru-RU" sz="1600" b="1" dirty="0">
              <a:solidFill>
                <a:srgbClr val="2027BA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015269" y="3060875"/>
            <a:ext cx="4806894" cy="351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tabLst>
                <a:tab pos="1355725" algn="l"/>
              </a:tabLst>
            </a:pPr>
            <a:r>
              <a:rPr lang="ru-RU" sz="1600" b="1" dirty="0" smtClean="0">
                <a:solidFill>
                  <a:srgbClr val="2027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Отдельная аудитория</a:t>
            </a:r>
            <a:endParaRPr lang="ru-RU" sz="1600" b="1" dirty="0">
              <a:solidFill>
                <a:srgbClr val="2027BA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3168" y="5790364"/>
            <a:ext cx="6096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55600"/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Глухие, позднооглохшие, слабослышащие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сочинение, изложение - </a:t>
            </a: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Маркировка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«К», </a:t>
            </a:r>
            <a:endParaRPr lang="ru-RU" sz="16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/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200, 500 номера вариантов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032220" y="5853355"/>
            <a:ext cx="5122204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tabLst>
                <a:tab pos="1355725" algn="l"/>
              </a:tabLst>
            </a:pP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Отдельная аудитория </a:t>
            </a:r>
            <a:endParaRPr lang="ru-RU" sz="1600" b="1" dirty="0" smtClean="0">
              <a:solidFill>
                <a:srgbClr val="FF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tabLst>
                <a:tab pos="1355725" algn="l"/>
              </a:tabLst>
            </a:pP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требуется </a:t>
            </a:r>
            <a:r>
              <a:rPr lang="ru-RU" sz="16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сурдоперевод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</a:t>
            </a:r>
            <a:endParaRPr lang="ru-RU" sz="1600" b="1" dirty="0">
              <a:solidFill>
                <a:srgbClr val="FF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4" name="Двойные круглые скобки 3"/>
          <p:cNvSpPr/>
          <p:nvPr/>
        </p:nvSpPr>
        <p:spPr>
          <a:xfrm>
            <a:off x="436032" y="1488342"/>
            <a:ext cx="11381173" cy="642329"/>
          </a:xfrm>
          <a:prstGeom prst="bracketPair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Двойные круглые скобки 17"/>
          <p:cNvSpPr/>
          <p:nvPr/>
        </p:nvSpPr>
        <p:spPr>
          <a:xfrm>
            <a:off x="432112" y="2165352"/>
            <a:ext cx="11381173" cy="746777"/>
          </a:xfrm>
          <a:prstGeom prst="bracketPair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Двойные круглые скобки 19"/>
          <p:cNvSpPr/>
          <p:nvPr/>
        </p:nvSpPr>
        <p:spPr>
          <a:xfrm>
            <a:off x="431440" y="2929881"/>
            <a:ext cx="11381173" cy="885620"/>
          </a:xfrm>
          <a:prstGeom prst="bracketPair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Двойные круглые скобки 20"/>
          <p:cNvSpPr/>
          <p:nvPr/>
        </p:nvSpPr>
        <p:spPr>
          <a:xfrm>
            <a:off x="418479" y="3850885"/>
            <a:ext cx="11381173" cy="1175846"/>
          </a:xfrm>
          <a:prstGeom prst="bracketPair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Двойные круглые скобки 21"/>
          <p:cNvSpPr/>
          <p:nvPr/>
        </p:nvSpPr>
        <p:spPr>
          <a:xfrm>
            <a:off x="418093" y="5036417"/>
            <a:ext cx="11381173" cy="747935"/>
          </a:xfrm>
          <a:prstGeom prst="bracketPair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Двойные круглые скобки 22"/>
          <p:cNvSpPr/>
          <p:nvPr/>
        </p:nvSpPr>
        <p:spPr>
          <a:xfrm>
            <a:off x="415102" y="5809448"/>
            <a:ext cx="11381173" cy="862702"/>
          </a:xfrm>
          <a:prstGeom prst="bracketPair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658510" y="685779"/>
            <a:ext cx="10753195" cy="833846"/>
          </a:xfrm>
          <a:prstGeom prst="rect">
            <a:avLst/>
          </a:prstGeom>
        </p:spPr>
        <p:txBody>
          <a:bodyPr vert="horz" lIns="35997" tIns="35997" rIns="35997" bIns="35997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99" b="1" kern="1200"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Verdana" pitchFamily="34" charset="0"/>
                <a:cs typeface="Calibri" pitchFamily="34" charset="0"/>
              </a:defRPr>
            </a:lvl1pPr>
          </a:lstStyle>
          <a:p>
            <a:r>
              <a:rPr lang="ru-RU" dirty="0">
                <a:solidFill>
                  <a:srgbClr val="FF0000"/>
                </a:solidFill>
              </a:rPr>
              <a:t>ВАЖНО</a:t>
            </a:r>
            <a:r>
              <a:rPr lang="ru-RU" dirty="0">
                <a:solidFill>
                  <a:srgbClr val="0070C0"/>
                </a:solidFill>
              </a:rPr>
              <a:t> проверить в ППЭ наличие аудиторий</a:t>
            </a:r>
          </a:p>
        </p:txBody>
      </p:sp>
    </p:spTree>
    <p:extLst>
      <p:ext uri="{BB962C8B-B14F-4D97-AF65-F5344CB8AC3E}">
        <p14:creationId xmlns:p14="http://schemas.microsoft.com/office/powerpoint/2010/main" val="3772300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ятиугольник 20"/>
          <p:cNvSpPr/>
          <p:nvPr/>
        </p:nvSpPr>
        <p:spPr>
          <a:xfrm flipH="1">
            <a:off x="5666275" y="5166523"/>
            <a:ext cx="6525725" cy="1118587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ятиугольник 21"/>
          <p:cNvSpPr/>
          <p:nvPr/>
        </p:nvSpPr>
        <p:spPr>
          <a:xfrm>
            <a:off x="-5485" y="5161418"/>
            <a:ext cx="5671760" cy="1118587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ятиугольник 18"/>
          <p:cNvSpPr/>
          <p:nvPr/>
        </p:nvSpPr>
        <p:spPr>
          <a:xfrm flipH="1">
            <a:off x="5666275" y="3910177"/>
            <a:ext cx="6525725" cy="1118587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ятиугольник 19"/>
          <p:cNvSpPr/>
          <p:nvPr/>
        </p:nvSpPr>
        <p:spPr>
          <a:xfrm>
            <a:off x="-5485" y="3905072"/>
            <a:ext cx="5671760" cy="1118587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ятиугольник 17"/>
          <p:cNvSpPr/>
          <p:nvPr/>
        </p:nvSpPr>
        <p:spPr>
          <a:xfrm flipH="1">
            <a:off x="5666275" y="2666025"/>
            <a:ext cx="6525725" cy="1118587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ятиугольник 16"/>
          <p:cNvSpPr/>
          <p:nvPr/>
        </p:nvSpPr>
        <p:spPr>
          <a:xfrm>
            <a:off x="-5485" y="2660920"/>
            <a:ext cx="5671760" cy="1118587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ятиугольник 11"/>
          <p:cNvSpPr/>
          <p:nvPr/>
        </p:nvSpPr>
        <p:spPr>
          <a:xfrm flipH="1">
            <a:off x="5666275" y="1398425"/>
            <a:ext cx="6525725" cy="1118587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ятиугольник 2"/>
          <p:cNvSpPr/>
          <p:nvPr/>
        </p:nvSpPr>
        <p:spPr>
          <a:xfrm>
            <a:off x="0" y="1411553"/>
            <a:ext cx="5671760" cy="1118587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маркировки на ГВЭ по русскому языку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0805" y="1459767"/>
            <a:ext cx="5276193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b="1" dirty="0">
                <a:solidFill>
                  <a:srgbClr val="002060"/>
                </a:solidFill>
                <a:cs typeface="Times New Roman" pitchFamily="18" charset="0"/>
              </a:rPr>
              <a:t>Обучающиеся без ОВЗ,  </a:t>
            </a:r>
            <a:endParaRPr lang="ru-RU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>
              <a:lnSpc>
                <a:spcPct val="115000"/>
              </a:lnSpc>
            </a:pP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с</a:t>
            </a:r>
            <a:r>
              <a:rPr lang="ru-RU" b="1" dirty="0">
                <a:solidFill>
                  <a:srgbClr val="002060"/>
                </a:solidFill>
                <a:cs typeface="Times New Roman" pitchFamily="18" charset="0"/>
              </a:rPr>
              <a:t> нарушениями опорно-двигательного аппарата, </a:t>
            </a:r>
            <a:endParaRPr lang="ru-RU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>
              <a:lnSpc>
                <a:spcPct val="115000"/>
              </a:lnSpc>
            </a:pP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обучающиеся  </a:t>
            </a:r>
            <a:r>
              <a:rPr lang="ru-RU" b="1" dirty="0">
                <a:solidFill>
                  <a:srgbClr val="002060"/>
                </a:solidFill>
                <a:cs typeface="Times New Roman" pitchFamily="18" charset="0"/>
              </a:rPr>
              <a:t>и  с другими заболеваниями</a:t>
            </a:r>
            <a:endParaRPr lang="ru-RU" b="1" dirty="0">
              <a:solidFill>
                <a:srgbClr val="002060"/>
              </a:solidFill>
              <a:ea typeface="Calibri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9315" y="2909043"/>
            <a:ext cx="4729655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tabLst>
                <a:tab pos="1355725" algn="l"/>
              </a:tabLst>
            </a:pPr>
            <a:r>
              <a:rPr lang="ru-RU" b="1" dirty="0">
                <a:solidFill>
                  <a:srgbClr val="002060"/>
                </a:solidFill>
                <a:cs typeface="Times New Roman" pitchFamily="18" charset="0"/>
              </a:rPr>
              <a:t>Глухие, позднооглохшие, слабослышащие,  </a:t>
            </a:r>
          </a:p>
          <a:p>
            <a:pPr>
              <a:lnSpc>
                <a:spcPct val="115000"/>
              </a:lnSpc>
              <a:tabLst>
                <a:tab pos="1355725" algn="l"/>
              </a:tabLst>
            </a:pPr>
            <a:r>
              <a:rPr lang="ru-RU" b="1" dirty="0">
                <a:solidFill>
                  <a:srgbClr val="002060"/>
                </a:solidFill>
                <a:cs typeface="Times New Roman" pitchFamily="18" charset="0"/>
              </a:rPr>
              <a:t>с ЗПР, </a:t>
            </a: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с</a:t>
            </a:r>
            <a:r>
              <a:rPr lang="ru-RU" b="1" dirty="0">
                <a:solidFill>
                  <a:srgbClr val="002060"/>
                </a:solidFill>
                <a:cs typeface="Times New Roman" pitchFamily="18" charset="0"/>
              </a:rPr>
              <a:t> тяжелыми нарушениями речи </a:t>
            </a:r>
            <a:endParaRPr lang="ru-RU" b="1" dirty="0">
              <a:solidFill>
                <a:srgbClr val="002060"/>
              </a:solidFill>
              <a:ea typeface="Calibri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66275" y="1476485"/>
            <a:ext cx="721522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>
              <a:lnSpc>
                <a:spcPct val="10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FF0000"/>
                </a:solidFill>
              </a:rPr>
              <a:t>Маркировка – «А», </a:t>
            </a:r>
          </a:p>
          <a:p>
            <a:pPr marL="355600">
              <a:lnSpc>
                <a:spcPct val="10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0070C0"/>
                </a:solidFill>
              </a:rPr>
              <a:t>сочинение – 100 номера  вариантов, </a:t>
            </a:r>
          </a:p>
          <a:p>
            <a:pPr marL="355600">
              <a:lnSpc>
                <a:spcPct val="10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0070C0"/>
                </a:solidFill>
              </a:rPr>
              <a:t>изложение с творческим заданием – 400 </a:t>
            </a:r>
            <a:r>
              <a:rPr lang="ru-RU" b="1" dirty="0">
                <a:solidFill>
                  <a:srgbClr val="0070C0"/>
                </a:solidFill>
              </a:rPr>
              <a:t>номера  вариантов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666275" y="2736060"/>
            <a:ext cx="73063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solidFill>
                  <a:srgbClr val="FF0000"/>
                </a:solidFill>
              </a:rPr>
              <a:t>Маркировка – «К», </a:t>
            </a:r>
            <a:endParaRPr lang="ru-RU" b="1" dirty="0" smtClean="0">
              <a:solidFill>
                <a:srgbClr val="FF0000"/>
              </a:solidFill>
            </a:endParaRPr>
          </a:p>
          <a:p>
            <a:pPr marL="355600">
              <a:lnSpc>
                <a:spcPct val="10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0070C0"/>
                </a:solidFill>
              </a:rPr>
              <a:t>сочинение </a:t>
            </a:r>
            <a:r>
              <a:rPr lang="ru-RU" b="1" dirty="0">
                <a:solidFill>
                  <a:srgbClr val="0070C0"/>
                </a:solidFill>
              </a:rPr>
              <a:t>– 200 номера  вариантов, </a:t>
            </a:r>
            <a:endParaRPr lang="ru-RU" b="1" dirty="0" smtClean="0">
              <a:solidFill>
                <a:srgbClr val="0070C0"/>
              </a:solidFill>
            </a:endParaRPr>
          </a:p>
          <a:p>
            <a:pPr marL="355600">
              <a:lnSpc>
                <a:spcPct val="10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0070C0"/>
                </a:solidFill>
              </a:rPr>
              <a:t>изложение </a:t>
            </a:r>
            <a:r>
              <a:rPr lang="ru-RU" b="1" dirty="0">
                <a:solidFill>
                  <a:srgbClr val="0070C0"/>
                </a:solidFill>
              </a:rPr>
              <a:t>с творческим заданием – 500 номера  вариантов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666275" y="3981171"/>
            <a:ext cx="7387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solidFill>
                  <a:srgbClr val="FF0000"/>
                </a:solidFill>
              </a:rPr>
              <a:t>Маркировка – «С», </a:t>
            </a:r>
            <a:endParaRPr lang="ru-RU" b="1" dirty="0" smtClean="0">
              <a:solidFill>
                <a:srgbClr val="FF0000"/>
              </a:solidFill>
            </a:endParaRPr>
          </a:p>
          <a:p>
            <a:pPr marL="355600">
              <a:lnSpc>
                <a:spcPct val="10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0070C0"/>
                </a:solidFill>
              </a:rPr>
              <a:t>сочинение </a:t>
            </a:r>
            <a:r>
              <a:rPr lang="ru-RU" b="1" dirty="0">
                <a:solidFill>
                  <a:srgbClr val="0070C0"/>
                </a:solidFill>
              </a:rPr>
              <a:t>– 300 номера  вариантов, </a:t>
            </a:r>
            <a:endParaRPr lang="ru-RU" b="1" dirty="0" smtClean="0">
              <a:solidFill>
                <a:srgbClr val="0070C0"/>
              </a:solidFill>
            </a:endParaRPr>
          </a:p>
          <a:p>
            <a:pPr marL="355600">
              <a:lnSpc>
                <a:spcPct val="10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0070C0"/>
                </a:solidFill>
              </a:rPr>
              <a:t>изложение </a:t>
            </a:r>
            <a:r>
              <a:rPr lang="ru-RU" b="1" dirty="0">
                <a:solidFill>
                  <a:srgbClr val="0070C0"/>
                </a:solidFill>
              </a:rPr>
              <a:t>с творческим заданием – 600 номера  вариантов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19315" y="4099650"/>
            <a:ext cx="5423607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tabLst>
                <a:tab pos="1355725" algn="l"/>
              </a:tabLst>
            </a:pPr>
            <a:r>
              <a:rPr lang="ru-RU" b="1" dirty="0">
                <a:solidFill>
                  <a:srgbClr val="002060"/>
                </a:solidFill>
                <a:cs typeface="Times New Roman" pitchFamily="18" charset="0"/>
              </a:rPr>
              <a:t>Слепые,  поздноослепшие, слабовидящие, </a:t>
            </a:r>
          </a:p>
          <a:p>
            <a:pPr>
              <a:lnSpc>
                <a:spcPct val="115000"/>
              </a:lnSpc>
              <a:tabLst>
                <a:tab pos="1355725" algn="l"/>
              </a:tabLst>
            </a:pPr>
            <a:r>
              <a:rPr lang="ru-RU" b="1" dirty="0">
                <a:solidFill>
                  <a:srgbClr val="002060"/>
                </a:solidFill>
                <a:cs typeface="Times New Roman" pitchFamily="18" charset="0"/>
              </a:rPr>
              <a:t>ЭМ </a:t>
            </a:r>
            <a:r>
              <a:rPr lang="ru-RU" b="1" dirty="0">
                <a:solidFill>
                  <a:srgbClr val="FF0000"/>
                </a:solidFill>
                <a:cs typeface="Times New Roman" pitchFamily="18" charset="0"/>
              </a:rPr>
              <a:t>могут быть переведены на шрифт Брайля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19315" y="5376016"/>
            <a:ext cx="4801949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tabLst>
                <a:tab pos="1355725" algn="l"/>
              </a:tabLst>
            </a:pPr>
            <a:r>
              <a:rPr lang="ru-RU" b="1" dirty="0">
                <a:solidFill>
                  <a:srgbClr val="002060"/>
                </a:solidFill>
                <a:cs typeface="Times New Roman" pitchFamily="18" charset="0"/>
              </a:rPr>
              <a:t>Участники с расстройством аутистического спектра (РАС)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666275" y="5321273"/>
            <a:ext cx="53970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solidFill>
                  <a:srgbClr val="FF0000"/>
                </a:solidFill>
              </a:rPr>
              <a:t>Маркировка – «Д», </a:t>
            </a:r>
            <a:endParaRPr lang="ru-RU" b="1" dirty="0" smtClean="0">
              <a:solidFill>
                <a:srgbClr val="FF0000"/>
              </a:solidFill>
            </a:endParaRPr>
          </a:p>
          <a:p>
            <a:pPr marL="355600">
              <a:lnSpc>
                <a:spcPct val="10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0070C0"/>
                </a:solidFill>
              </a:rPr>
              <a:t>диктант </a:t>
            </a:r>
            <a:r>
              <a:rPr lang="ru-RU" b="1" dirty="0">
                <a:solidFill>
                  <a:srgbClr val="0070C0"/>
                </a:solidFill>
              </a:rPr>
              <a:t>– 700 номера  вариантов</a:t>
            </a: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-690329" y="744653"/>
            <a:ext cx="10753195" cy="833846"/>
          </a:xfrm>
          <a:prstGeom prst="rect">
            <a:avLst/>
          </a:prstGeom>
        </p:spPr>
        <p:txBody>
          <a:bodyPr vert="horz" lIns="35997" tIns="35997" rIns="35997" bIns="35997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99" b="1" kern="1200"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Verdana" pitchFamily="34" charset="0"/>
                <a:cs typeface="Calibri" pitchFamily="34" charset="0"/>
              </a:defRPr>
            </a:lvl1pPr>
          </a:lstStyle>
          <a:p>
            <a:r>
              <a:rPr lang="ru-RU" dirty="0" smtClean="0">
                <a:solidFill>
                  <a:srgbClr val="FF0000"/>
                </a:solidFill>
              </a:rPr>
              <a:t>ВАЖНО</a:t>
            </a:r>
            <a:r>
              <a:rPr lang="ru-RU" dirty="0" smtClean="0">
                <a:solidFill>
                  <a:srgbClr val="0070C0"/>
                </a:solidFill>
              </a:rPr>
              <a:t> для руководителей ППЭ, членов ГЭК и организаторов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-109125" y="6077680"/>
            <a:ext cx="10753195" cy="833846"/>
          </a:xfrm>
          <a:prstGeom prst="rect">
            <a:avLst/>
          </a:prstGeom>
        </p:spPr>
        <p:txBody>
          <a:bodyPr vert="horz" lIns="35997" tIns="35997" rIns="35997" bIns="35997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99" b="1" kern="1200"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Verdana" pitchFamily="34" charset="0"/>
                <a:cs typeface="Calibri" pitchFamily="34" charset="0"/>
              </a:defRPr>
            </a:lvl1pPr>
          </a:lstStyle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Нарушение маркировки ведет к аннулированию результатов участников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131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7336</TotalTime>
  <Words>366</Words>
  <Application>Microsoft Office PowerPoint</Application>
  <PresentationFormat>Широкоэкранный</PresentationFormat>
  <Paragraphs>78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Verdana</vt:lpstr>
      <vt:lpstr>Wingdings</vt:lpstr>
      <vt:lpstr>Тема Office</vt:lpstr>
      <vt:lpstr>Проверить наличие аудиторий для рассадки на ГВЭ по математике</vt:lpstr>
      <vt:lpstr>Особенности маркировки на ГВЭ по математике</vt:lpstr>
      <vt:lpstr>Проверить наличие аудиторий для рассадки на ГВЭ  по русскому языку</vt:lpstr>
      <vt:lpstr>Особенности маркировки на ГВЭ по русскому языку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Богосян Анжелика Саргисовна</cp:lastModifiedBy>
  <cp:revision>504</cp:revision>
  <cp:lastPrinted>2023-08-29T08:13:24Z</cp:lastPrinted>
  <dcterms:created xsi:type="dcterms:W3CDTF">2018-08-02T14:27:49Z</dcterms:created>
  <dcterms:modified xsi:type="dcterms:W3CDTF">2023-11-01T13:55:50Z</dcterms:modified>
</cp:coreProperties>
</file>